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66" r:id="rId4"/>
    <p:sldId id="267" r:id="rId5"/>
    <p:sldId id="310" r:id="rId6"/>
    <p:sldId id="301" r:id="rId7"/>
    <p:sldId id="299" r:id="rId8"/>
    <p:sldId id="303" r:id="rId9"/>
    <p:sldId id="305" r:id="rId10"/>
    <p:sldId id="306" r:id="rId11"/>
    <p:sldId id="302" r:id="rId12"/>
    <p:sldId id="268" r:id="rId13"/>
    <p:sldId id="307" r:id="rId14"/>
    <p:sldId id="300" r:id="rId15"/>
    <p:sldId id="309" r:id="rId16"/>
    <p:sldId id="308" r:id="rId17"/>
    <p:sldId id="311" r:id="rId18"/>
    <p:sldId id="271" r:id="rId19"/>
    <p:sldId id="265" r:id="rId20"/>
    <p:sldId id="2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32" autoAdjust="0"/>
    <p:restoredTop sz="94545"/>
  </p:normalViewPr>
  <p:slideViewPr>
    <p:cSldViewPr snapToGrid="0">
      <p:cViewPr varScale="1">
        <p:scale>
          <a:sx n="79" d="100"/>
          <a:sy n="79" d="100"/>
        </p:scale>
        <p:origin x="124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Teacher Notes: </a:t>
            </a:r>
          </a:p>
          <a:p>
            <a:r>
              <a:rPr lang="en-US" b="1" u="none" dirty="0"/>
              <a:t>Activity – What </a:t>
            </a:r>
            <a:r>
              <a:rPr lang="en-US" b="1" u="none" dirty="0" err="1"/>
              <a:t>Colour</a:t>
            </a:r>
            <a:r>
              <a:rPr lang="en-US" b="1" u="none"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r>
              <a:rPr lang="en-US" b="0" u="none" dirty="0" err="1"/>
              <a:t>colours</a:t>
            </a:r>
            <a:r>
              <a:rPr lang="en-US" b="0" u="none" dirty="0"/>
              <a:t>, you can ask them again and say are you sure because the other person is saying a different </a:t>
            </a:r>
            <a:r>
              <a:rPr lang="en-US" b="0" u="none" dirty="0" err="1"/>
              <a:t>colour</a:t>
            </a:r>
            <a:r>
              <a:rPr lang="en-US" b="0" u="none" dirty="0"/>
              <a:t>. </a:t>
            </a:r>
          </a:p>
          <a:p>
            <a:r>
              <a:rPr lang="en-US" b="0" u="none" dirty="0"/>
              <a:t>4 – After a few back and forth, ask them to the switch sides and then ask the same question. </a:t>
            </a:r>
          </a:p>
          <a:p>
            <a:r>
              <a:rPr lang="en-US" b="0" u="none" dirty="0"/>
              <a:t>5 – This is a perfect way to highlight and introduce perspective, especially when we have disagreements with friends as sometimes there can be a version of events or something that you didn’t see or notice.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92076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8</a:t>
            </a:fld>
            <a:endParaRPr lang="en-AU"/>
          </a:p>
        </p:txBody>
      </p:sp>
    </p:spTree>
    <p:extLst>
      <p:ext uri="{BB962C8B-B14F-4D97-AF65-F5344CB8AC3E}">
        <p14:creationId xmlns:p14="http://schemas.microsoft.com/office/powerpoint/2010/main" val="1525540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9</a:t>
            </a:fld>
            <a:endParaRPr lang="en-AU"/>
          </a:p>
        </p:txBody>
      </p:sp>
    </p:spTree>
    <p:extLst>
      <p:ext uri="{BB962C8B-B14F-4D97-AF65-F5344CB8AC3E}">
        <p14:creationId xmlns:p14="http://schemas.microsoft.com/office/powerpoint/2010/main" val="1940477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p:txBody>
      </p:sp>
      <p:sp>
        <p:nvSpPr>
          <p:cNvPr id="4" name="Slide Number Placeholder 3"/>
          <p:cNvSpPr>
            <a:spLocks noGrp="1"/>
          </p:cNvSpPr>
          <p:nvPr>
            <p:ph type="sldNum" sz="quarter" idx="5"/>
          </p:nvPr>
        </p:nvSpPr>
        <p:spPr/>
        <p:txBody>
          <a:bodyPr/>
          <a:lstStyle/>
          <a:p>
            <a:fld id="{8212C924-96FC-4ACD-8C11-6FB7C3AFF653}" type="slidenum">
              <a:rPr lang="en-AU" smtClean="0"/>
              <a:t>10</a:t>
            </a:fld>
            <a:endParaRPr lang="en-AU"/>
          </a:p>
        </p:txBody>
      </p:sp>
    </p:spTree>
    <p:extLst>
      <p:ext uri="{BB962C8B-B14F-4D97-AF65-F5344CB8AC3E}">
        <p14:creationId xmlns:p14="http://schemas.microsoft.com/office/powerpoint/2010/main" val="202396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11/5/2025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11/5/2025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11/5/2025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11/5/2025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11/5/2025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11/5/2025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11/5/2025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38954368"/>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is correct?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976046405"/>
              </p:ext>
            </p:extLst>
          </p:nvPr>
        </p:nvGraphicFramePr>
        <p:xfrm>
          <a:off x="4040314" y="1115766"/>
          <a:ext cx="4088257" cy="518160"/>
        </p:xfrm>
        <a:graphic>
          <a:graphicData uri="http://schemas.openxmlformats.org/drawingml/2006/table">
            <a:tbl>
              <a:tblPr/>
              <a:tblGrid>
                <a:gridCol w="4088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Is it 6 or 9?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0A6B96B0-9721-AB43-9950-03F7EEC304D7}"/>
              </a:ext>
            </a:extLst>
          </p:cNvPr>
          <p:cNvGraphicFramePr>
            <a:graphicFrameLocks noGrp="1"/>
          </p:cNvGraphicFramePr>
          <p:nvPr>
            <p:extLst>
              <p:ext uri="{D42A27DB-BD31-4B8C-83A1-F6EECF244321}">
                <p14:modId xmlns:p14="http://schemas.microsoft.com/office/powerpoint/2010/main" val="3735818186"/>
              </p:ext>
            </p:extLst>
          </p:nvPr>
        </p:nvGraphicFramePr>
        <p:xfrm>
          <a:off x="3792664" y="3448051"/>
          <a:ext cx="4088257" cy="2076450"/>
        </p:xfrm>
        <a:graphic>
          <a:graphicData uri="http://schemas.openxmlformats.org/drawingml/2006/table">
            <a:tbl>
              <a:tblPr/>
              <a:tblGrid>
                <a:gridCol w="4088257">
                  <a:extLst>
                    <a:ext uri="{9D8B030D-6E8A-4147-A177-3AD203B41FA5}">
                      <a16:colId xmlns:a16="http://schemas.microsoft.com/office/drawing/2014/main" val="20000"/>
                    </a:ext>
                  </a:extLst>
                </a:gridCol>
              </a:tblGrid>
              <a:tr h="2076450">
                <a:tc>
                  <a:txBody>
                    <a:bodyPr/>
                    <a:lstStyle/>
                    <a:p>
                      <a:pPr marL="0" algn="ctr" defTabSz="914400" rtl="0" eaLnBrk="1" latinLnBrk="0" hangingPunct="1"/>
                      <a:r>
                        <a:rPr lang="en-GB" sz="23900" b="1" u="none" kern="1200" dirty="0">
                          <a:solidFill>
                            <a:srgbClr val="000000"/>
                          </a:solidFill>
                          <a:effectLst/>
                          <a:latin typeface="+mj-lt"/>
                          <a:ea typeface="+mn-ea"/>
                          <a:cs typeface="+mn-cs"/>
                        </a:rPr>
                        <a:t>6</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ounded Rectangular Callout 8">
            <a:extLst>
              <a:ext uri="{FF2B5EF4-FFF2-40B4-BE49-F238E27FC236}">
                <a16:creationId xmlns:a16="http://schemas.microsoft.com/office/drawing/2014/main" id="{0082BD7B-F65E-4B43-9323-AC2C342FD6E4}"/>
              </a:ext>
            </a:extLst>
          </p:cNvPr>
          <p:cNvSpPr/>
          <p:nvPr/>
        </p:nvSpPr>
        <p:spPr>
          <a:xfrm>
            <a:off x="9582150" y="340149"/>
            <a:ext cx="213360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FEE447E-E86E-8A43-AA39-FDB738967E7F}"/>
              </a:ext>
            </a:extLst>
          </p:cNvPr>
          <p:cNvSpPr txBox="1"/>
          <p:nvPr/>
        </p:nvSpPr>
        <p:spPr>
          <a:xfrm>
            <a:off x="9748838" y="447128"/>
            <a:ext cx="1757362" cy="1446550"/>
          </a:xfrm>
          <a:prstGeom prst="rect">
            <a:avLst/>
          </a:prstGeom>
          <a:noFill/>
        </p:spPr>
        <p:txBody>
          <a:bodyPr wrap="square" rtlCol="0">
            <a:spAutoFit/>
          </a:bodyPr>
          <a:lstStyle/>
          <a:p>
            <a:pPr algn="ctr"/>
            <a:r>
              <a:rPr lang="en-US" sz="4400" b="1" dirty="0"/>
              <a:t>No it’s 9!</a:t>
            </a:r>
          </a:p>
        </p:txBody>
      </p:sp>
      <p:sp>
        <p:nvSpPr>
          <p:cNvPr id="12" name="Rounded Rectangular Callout 11">
            <a:extLst>
              <a:ext uri="{FF2B5EF4-FFF2-40B4-BE49-F238E27FC236}">
                <a16:creationId xmlns:a16="http://schemas.microsoft.com/office/drawing/2014/main" id="{8841107F-ED89-0E4B-9485-D509EF9B0899}"/>
              </a:ext>
            </a:extLst>
          </p:cNvPr>
          <p:cNvSpPr/>
          <p:nvPr/>
        </p:nvSpPr>
        <p:spPr>
          <a:xfrm flipH="1">
            <a:off x="174275" y="285044"/>
            <a:ext cx="211455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A0DF042-FCBB-F64F-8CA6-8A5C3BD77265}"/>
              </a:ext>
            </a:extLst>
          </p:cNvPr>
          <p:cNvSpPr txBox="1"/>
          <p:nvPr/>
        </p:nvSpPr>
        <p:spPr>
          <a:xfrm flipH="1">
            <a:off x="259353" y="572591"/>
            <a:ext cx="1944393" cy="923330"/>
          </a:xfrm>
          <a:prstGeom prst="rect">
            <a:avLst/>
          </a:prstGeom>
          <a:noFill/>
        </p:spPr>
        <p:txBody>
          <a:bodyPr wrap="square" rtlCol="0">
            <a:spAutoFit/>
          </a:bodyPr>
          <a:lstStyle/>
          <a:p>
            <a:pPr algn="ctr"/>
            <a:r>
              <a:rPr lang="en-US" sz="5400" b="1" dirty="0"/>
              <a:t>It’s 6!</a:t>
            </a:r>
          </a:p>
        </p:txBody>
      </p:sp>
      <p:pic>
        <p:nvPicPr>
          <p:cNvPr id="6" name="Picture 5">
            <a:extLst>
              <a:ext uri="{FF2B5EF4-FFF2-40B4-BE49-F238E27FC236}">
                <a16:creationId xmlns:a16="http://schemas.microsoft.com/office/drawing/2014/main" id="{759E3A3B-9440-3448-B5DE-C494FDC74707}"/>
              </a:ext>
            </a:extLst>
          </p:cNvPr>
          <p:cNvPicPr>
            <a:picLocks noChangeAspect="1"/>
          </p:cNvPicPr>
          <p:nvPr/>
        </p:nvPicPr>
        <p:blipFill>
          <a:blip r:embed="rId3"/>
          <a:stretch>
            <a:fillRect/>
          </a:stretch>
        </p:blipFill>
        <p:spPr>
          <a:xfrm>
            <a:off x="2455513" y="1783467"/>
            <a:ext cx="2044800" cy="4229018"/>
          </a:xfrm>
          <a:prstGeom prst="rect">
            <a:avLst/>
          </a:prstGeom>
        </p:spPr>
      </p:pic>
      <p:pic>
        <p:nvPicPr>
          <p:cNvPr id="14" name="Picture 13">
            <a:extLst>
              <a:ext uri="{FF2B5EF4-FFF2-40B4-BE49-F238E27FC236}">
                <a16:creationId xmlns:a16="http://schemas.microsoft.com/office/drawing/2014/main" id="{CB1404A2-DDD9-E34D-82DD-E70E92918A55}"/>
              </a:ext>
            </a:extLst>
          </p:cNvPr>
          <p:cNvPicPr>
            <a:picLocks noChangeAspect="1"/>
          </p:cNvPicPr>
          <p:nvPr/>
        </p:nvPicPr>
        <p:blipFill>
          <a:blip r:embed="rId3"/>
          <a:stretch>
            <a:fillRect/>
          </a:stretch>
        </p:blipFill>
        <p:spPr>
          <a:xfrm flipH="1">
            <a:off x="7661329" y="1783467"/>
            <a:ext cx="2004165" cy="4229018"/>
          </a:xfrm>
          <a:prstGeom prst="rect">
            <a:avLst/>
          </a:prstGeom>
        </p:spPr>
      </p:pic>
    </p:spTree>
    <p:extLst>
      <p:ext uri="{BB962C8B-B14F-4D97-AF65-F5344CB8AC3E}">
        <p14:creationId xmlns:p14="http://schemas.microsoft.com/office/powerpoint/2010/main" val="414608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76993977"/>
              </p:ext>
            </p:extLst>
          </p:nvPr>
        </p:nvGraphicFramePr>
        <p:xfrm>
          <a:off x="312293" y="1007890"/>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kern="1200" dirty="0">
                          <a:solidFill>
                            <a:srgbClr val="000000"/>
                          </a:solidFill>
                          <a:effectLst/>
                          <a:latin typeface="+mj-lt"/>
                          <a:ea typeface="+mn-ea"/>
                          <a:cs typeface="+mn-cs"/>
                        </a:rPr>
                        <a:t>Did you all have the same answers?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US" sz="2400" b="0" u="none" dirty="0">
                          <a:latin typeface="+mj-lt"/>
                        </a:rPr>
                        <a:t>Sometimes when we have disagreements with our friends it might be that we are just seeing things differently.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is important to try and pause and see things from their perspective. This might help you understand why they are doing what they are doing.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might be possible you have missed something or misunderstood.</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ounded Rectangular Callout 6">
            <a:extLst>
              <a:ext uri="{FF2B5EF4-FFF2-40B4-BE49-F238E27FC236}">
                <a16:creationId xmlns:a16="http://schemas.microsoft.com/office/drawing/2014/main" id="{013A3116-CB54-3140-9442-1C100FF3E112}"/>
              </a:ext>
            </a:extLst>
          </p:cNvPr>
          <p:cNvSpPr/>
          <p:nvPr/>
        </p:nvSpPr>
        <p:spPr>
          <a:xfrm>
            <a:off x="10332502" y="659053"/>
            <a:ext cx="1383248" cy="1232330"/>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E19120C-741B-9B48-8981-B3C14E1F24C7}"/>
              </a:ext>
            </a:extLst>
          </p:cNvPr>
          <p:cNvSpPr txBox="1"/>
          <p:nvPr/>
        </p:nvSpPr>
        <p:spPr>
          <a:xfrm>
            <a:off x="10332502" y="815132"/>
            <a:ext cx="1383248" cy="954107"/>
          </a:xfrm>
          <a:prstGeom prst="rect">
            <a:avLst/>
          </a:prstGeom>
          <a:noFill/>
        </p:spPr>
        <p:txBody>
          <a:bodyPr wrap="square" rtlCol="0">
            <a:spAutoFit/>
          </a:bodyPr>
          <a:lstStyle/>
          <a:p>
            <a:pPr algn="ctr"/>
            <a:r>
              <a:rPr lang="en-US" sz="2800" b="1" dirty="0"/>
              <a:t>No it’s W!</a:t>
            </a:r>
          </a:p>
        </p:txBody>
      </p:sp>
      <p:sp>
        <p:nvSpPr>
          <p:cNvPr id="9" name="Rounded Rectangular Callout 8">
            <a:extLst>
              <a:ext uri="{FF2B5EF4-FFF2-40B4-BE49-F238E27FC236}">
                <a16:creationId xmlns:a16="http://schemas.microsoft.com/office/drawing/2014/main" id="{720A83C0-8FF7-264D-9971-74D135F41A91}"/>
              </a:ext>
            </a:extLst>
          </p:cNvPr>
          <p:cNvSpPr/>
          <p:nvPr/>
        </p:nvSpPr>
        <p:spPr>
          <a:xfrm flipH="1">
            <a:off x="5969285" y="1413843"/>
            <a:ext cx="1333501" cy="955079"/>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502DDB6-13FD-434F-8DB0-4BB44B2D1E18}"/>
              </a:ext>
            </a:extLst>
          </p:cNvPr>
          <p:cNvSpPr txBox="1"/>
          <p:nvPr/>
        </p:nvSpPr>
        <p:spPr>
          <a:xfrm flipH="1">
            <a:off x="5743966" y="1642590"/>
            <a:ext cx="1762315" cy="523220"/>
          </a:xfrm>
          <a:prstGeom prst="rect">
            <a:avLst/>
          </a:prstGeom>
          <a:noFill/>
        </p:spPr>
        <p:txBody>
          <a:bodyPr wrap="square" rtlCol="0">
            <a:spAutoFit/>
          </a:bodyPr>
          <a:lstStyle/>
          <a:p>
            <a:pPr algn="ctr"/>
            <a:r>
              <a:rPr lang="en-US" sz="2800" b="1" dirty="0"/>
              <a:t>It’s M!</a:t>
            </a:r>
          </a:p>
        </p:txBody>
      </p:sp>
      <p:graphicFrame>
        <p:nvGraphicFramePr>
          <p:cNvPr id="12" name="Table 11">
            <a:extLst>
              <a:ext uri="{FF2B5EF4-FFF2-40B4-BE49-F238E27FC236}">
                <a16:creationId xmlns:a16="http://schemas.microsoft.com/office/drawing/2014/main" id="{2084EB87-5F84-AA47-9D71-A79DDC33B4BE}"/>
              </a:ext>
            </a:extLst>
          </p:cNvPr>
          <p:cNvGraphicFramePr>
            <a:graphicFrameLocks noGrp="1"/>
          </p:cNvGraphicFramePr>
          <p:nvPr>
            <p:extLst>
              <p:ext uri="{D42A27DB-BD31-4B8C-83A1-F6EECF244321}">
                <p14:modId xmlns:p14="http://schemas.microsoft.com/office/powerpoint/2010/main" val="171748304"/>
              </p:ext>
            </p:extLst>
          </p:nvPr>
        </p:nvGraphicFramePr>
        <p:xfrm>
          <a:off x="8492865" y="3714749"/>
          <a:ext cx="1087583" cy="1171966"/>
        </p:xfrm>
        <a:graphic>
          <a:graphicData uri="http://schemas.openxmlformats.org/drawingml/2006/table">
            <a:tbl>
              <a:tblPr/>
              <a:tblGrid>
                <a:gridCol w="1087583">
                  <a:extLst>
                    <a:ext uri="{9D8B030D-6E8A-4147-A177-3AD203B41FA5}">
                      <a16:colId xmlns:a16="http://schemas.microsoft.com/office/drawing/2014/main" val="20000"/>
                    </a:ext>
                  </a:extLst>
                </a:gridCol>
              </a:tblGrid>
              <a:tr h="1171966">
                <a:tc>
                  <a:txBody>
                    <a:bodyPr/>
                    <a:lstStyle/>
                    <a:p>
                      <a:pPr marL="0" algn="ctr" defTabSz="914400" rtl="0" eaLnBrk="1" latinLnBrk="0" hangingPunct="1"/>
                      <a:r>
                        <a:rPr lang="en-GB" sz="6400" b="1" u="none" kern="1200" dirty="0">
                          <a:solidFill>
                            <a:srgbClr val="000000"/>
                          </a:solidFill>
                          <a:effectLst/>
                          <a:latin typeface="+mj-lt"/>
                          <a:ea typeface="+mn-ea"/>
                          <a:cs typeface="+mn-cs"/>
                        </a:rPr>
                        <a:t>M</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BEFFEFED-1C60-B345-AB48-B1F04BE1FEB3}"/>
              </a:ext>
            </a:extLst>
          </p:cNvPr>
          <p:cNvPicPr>
            <a:picLocks noChangeAspect="1"/>
          </p:cNvPicPr>
          <p:nvPr/>
        </p:nvPicPr>
        <p:blipFill>
          <a:blip r:embed="rId2"/>
          <a:stretch>
            <a:fillRect/>
          </a:stretch>
        </p:blipFill>
        <p:spPr>
          <a:xfrm>
            <a:off x="6439289" y="2597668"/>
            <a:ext cx="1703299" cy="3522731"/>
          </a:xfrm>
          <a:prstGeom prst="rect">
            <a:avLst/>
          </a:prstGeom>
        </p:spPr>
      </p:pic>
      <p:pic>
        <p:nvPicPr>
          <p:cNvPr id="14" name="Picture 13">
            <a:extLst>
              <a:ext uri="{FF2B5EF4-FFF2-40B4-BE49-F238E27FC236}">
                <a16:creationId xmlns:a16="http://schemas.microsoft.com/office/drawing/2014/main" id="{F4C9A7EC-EA72-9A45-9B60-AD74F2B63684}"/>
              </a:ext>
            </a:extLst>
          </p:cNvPr>
          <p:cNvPicPr>
            <a:picLocks noChangeAspect="1"/>
          </p:cNvPicPr>
          <p:nvPr/>
        </p:nvPicPr>
        <p:blipFill>
          <a:blip r:embed="rId2"/>
          <a:stretch>
            <a:fillRect/>
          </a:stretch>
        </p:blipFill>
        <p:spPr>
          <a:xfrm flipH="1">
            <a:off x="9631950" y="2597667"/>
            <a:ext cx="1651706" cy="3485289"/>
          </a:xfrm>
          <a:prstGeom prst="rect">
            <a:avLst/>
          </a:prstGeom>
        </p:spPr>
      </p:pic>
    </p:spTree>
    <p:extLst>
      <p:ext uri="{BB962C8B-B14F-4D97-AF65-F5344CB8AC3E}">
        <p14:creationId xmlns:p14="http://schemas.microsoft.com/office/powerpoint/2010/main" val="317281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05009521"/>
              </p:ext>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645398599"/>
              </p:ext>
            </p:extLst>
          </p:nvPr>
        </p:nvGraphicFramePr>
        <p:xfrm>
          <a:off x="335360" y="2276471"/>
          <a:ext cx="4757937" cy="210312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Just walk away:</a:t>
                      </a:r>
                    </a:p>
                    <a:p>
                      <a:r>
                        <a:rPr lang="en-GB" sz="2200" b="0" dirty="0">
                          <a:solidFill>
                            <a:schemeClr val="tx1"/>
                          </a:solidFill>
                          <a:effectLst/>
                          <a:latin typeface="Calibri Light"/>
                        </a:rPr>
                        <a:t>Sometimes walking away can really help diffuse the situation and stop things getting worse. Having a break and coming back with a cool head can help you to resolve the issue easier.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059386856"/>
              </p:ext>
            </p:extLst>
          </p:nvPr>
        </p:nvGraphicFramePr>
        <p:xfrm>
          <a:off x="6284569" y="2276471"/>
          <a:ext cx="5493940" cy="210312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Apologise and forgive:</a:t>
                      </a:r>
                    </a:p>
                    <a:p>
                      <a:r>
                        <a:rPr lang="en-GB" sz="2200" b="0" dirty="0">
                          <a:solidFill>
                            <a:sysClr val="windowText" lastClr="000000"/>
                          </a:solidFill>
                          <a:effectLst/>
                          <a:latin typeface="Calibri Light"/>
                        </a:rPr>
                        <a:t>It is very important to say sorry and also important to forgive so you can move on. However, if it still persists after than it wasn’t a true apology and you may need to get some help.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121847405"/>
              </p:ext>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B54D414C-97AF-444F-A450-E9C2CD41E6B1}"/>
              </a:ext>
            </a:extLst>
          </p:cNvPr>
          <p:cNvGraphicFramePr>
            <a:graphicFrameLocks noGrp="1"/>
          </p:cNvGraphicFramePr>
          <p:nvPr>
            <p:extLst>
              <p:ext uri="{D42A27DB-BD31-4B8C-83A1-F6EECF244321}">
                <p14:modId xmlns:p14="http://schemas.microsoft.com/office/powerpoint/2010/main" val="3723989711"/>
              </p:ext>
            </p:extLst>
          </p:nvPr>
        </p:nvGraphicFramePr>
        <p:xfrm>
          <a:off x="335360" y="4882699"/>
          <a:ext cx="4757937" cy="176784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Ask for help:</a:t>
                      </a:r>
                    </a:p>
                    <a:p>
                      <a:r>
                        <a:rPr lang="en-GB" sz="2200" b="0" dirty="0">
                          <a:solidFill>
                            <a:schemeClr val="tx1"/>
                          </a:solidFill>
                          <a:effectLst/>
                          <a:latin typeface="Calibri Light"/>
                        </a:rPr>
                        <a:t>If your strategies aren’t working or if it is very serious, ask for help from someone you trust, like an adult which could be your teacher, parent or coach.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395863837"/>
              </p:ext>
            </p:extLst>
          </p:nvPr>
        </p:nvGraphicFramePr>
        <p:xfrm>
          <a:off x="6284569" y="4882699"/>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Make new friends:</a:t>
                      </a:r>
                    </a:p>
                    <a:p>
                      <a:r>
                        <a:rPr lang="en-GB" sz="2200" b="0" dirty="0">
                          <a:solidFill>
                            <a:sysClr val="windowText" lastClr="000000"/>
                          </a:solidFill>
                          <a:effectLst/>
                          <a:latin typeface="Calibri Light"/>
                        </a:rPr>
                        <a:t>If your friend or friends continue to be mean or play the game in the wrong way, it may be time to seek new friends. This should be the last resort.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27318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34512823"/>
              </p:ext>
            </p:extLst>
          </p:nvPr>
        </p:nvGraphicFramePr>
        <p:xfrm>
          <a:off x="514819" y="1447856"/>
          <a:ext cx="5820511" cy="411480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In small groups, read carefully the scenarios on the next few slides. Your teacher may have also printed them off for you.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Together, try and decide what you would suggest to do in that situation and also what </a:t>
                      </a:r>
                      <a:r>
                        <a:rPr lang="en-GB" sz="2400" b="1" u="sng" kern="1200" dirty="0">
                          <a:solidFill>
                            <a:srgbClr val="000000"/>
                          </a:solidFill>
                          <a:effectLst/>
                          <a:latin typeface="+mj-lt"/>
                          <a:ea typeface="+mn-ea"/>
                          <a:cs typeface="+mn-cs"/>
                        </a:rPr>
                        <a:t>NOT </a:t>
                      </a:r>
                      <a:r>
                        <a:rPr lang="en-GB" sz="2400" kern="1200" dirty="0">
                          <a:solidFill>
                            <a:srgbClr val="000000"/>
                          </a:solidFill>
                          <a:effectLst/>
                          <a:latin typeface="+mj-lt"/>
                          <a:ea typeface="+mn-ea"/>
                          <a:cs typeface="+mn-cs"/>
                        </a:rPr>
                        <a:t>to do. Knowing what not to do can also help us find the right solution.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Can you use the strategies suggested or do you have another sensible way?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783E2C43-9066-2D44-B0AC-14844E0652EC}"/>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8" name="Picture 7">
            <a:extLst>
              <a:ext uri="{FF2B5EF4-FFF2-40B4-BE49-F238E27FC236}">
                <a16:creationId xmlns:a16="http://schemas.microsoft.com/office/drawing/2014/main" id="{B4F14EFF-38BD-1646-926C-8FA887BE8EBF}"/>
              </a:ext>
            </a:extLst>
          </p:cNvPr>
          <p:cNvPicPr>
            <a:picLocks noChangeAspect="1"/>
          </p:cNvPicPr>
          <p:nvPr/>
        </p:nvPicPr>
        <p:blipFill>
          <a:blip r:embed="rId3"/>
          <a:stretch>
            <a:fillRect/>
          </a:stretch>
        </p:blipFill>
        <p:spPr>
          <a:xfrm>
            <a:off x="9656884" y="1557349"/>
            <a:ext cx="2070340" cy="3617646"/>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87671058"/>
              </p:ext>
            </p:extLst>
          </p:nvPr>
        </p:nvGraphicFramePr>
        <p:xfrm>
          <a:off x="312293" y="1228366"/>
          <a:ext cx="5772150" cy="435864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playing a game of tag with your friends and one friend doesn’t become the tagger when they are tagged. It’s really frustrating.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F61954C2-6B2D-0348-92E8-013D9A0993C6}"/>
              </a:ext>
            </a:extLst>
          </p:cNvPr>
          <p:cNvPicPr>
            <a:picLocks noChangeAspect="1"/>
          </p:cNvPicPr>
          <p:nvPr/>
        </p:nvPicPr>
        <p:blipFill>
          <a:blip r:embed="rId2"/>
          <a:stretch>
            <a:fillRect/>
          </a:stretch>
        </p:blipFill>
        <p:spPr>
          <a:xfrm>
            <a:off x="6707299" y="1748071"/>
            <a:ext cx="4203700" cy="3086100"/>
          </a:xfrm>
          <a:prstGeom prst="rect">
            <a:avLst/>
          </a:prstGeom>
        </p:spPr>
      </p:pic>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ext uri="{D42A27DB-BD31-4B8C-83A1-F6EECF244321}">
                <p14:modId xmlns:p14="http://schemas.microsoft.com/office/powerpoint/2010/main" val="4194571763"/>
              </p:ext>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3556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672056389"/>
              </p:ext>
            </p:extLst>
          </p:nvPr>
        </p:nvGraphicFramePr>
        <p:xfrm>
          <a:off x="312293" y="1269877"/>
          <a:ext cx="5772150" cy="47853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friend seems angry and you ask if they are okay but they shout at you and tell you to go away and call you a mean name. It’s made you feel shocked and confused.</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25AF9A00-44A3-574F-B42E-850182AF0CD6}"/>
              </a:ext>
            </a:extLst>
          </p:cNvPr>
          <p:cNvPicPr>
            <a:picLocks noChangeAspect="1"/>
          </p:cNvPicPr>
          <p:nvPr/>
        </p:nvPicPr>
        <p:blipFill>
          <a:blip r:embed="rId2"/>
          <a:stretch>
            <a:fillRect/>
          </a:stretch>
        </p:blipFill>
        <p:spPr>
          <a:xfrm>
            <a:off x="7438572" y="2116908"/>
            <a:ext cx="3044372" cy="3044372"/>
          </a:xfrm>
          <a:prstGeom prst="rect">
            <a:avLst/>
          </a:prstGeom>
        </p:spPr>
      </p:pic>
      <p:sp>
        <p:nvSpPr>
          <p:cNvPr id="6" name="Oval Callout 5">
            <a:extLst>
              <a:ext uri="{FF2B5EF4-FFF2-40B4-BE49-F238E27FC236}">
                <a16:creationId xmlns:a16="http://schemas.microsoft.com/office/drawing/2014/main" id="{4E62974A-D963-864F-BAA3-90C899853F4A}"/>
              </a:ext>
            </a:extLst>
          </p:cNvPr>
          <p:cNvSpPr/>
          <p:nvPr/>
        </p:nvSpPr>
        <p:spPr>
          <a:xfrm>
            <a:off x="9593374" y="604157"/>
            <a:ext cx="2391797" cy="1877786"/>
          </a:xfrm>
          <a:prstGeom prst="wedgeEllipseCallou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917CF2C-9D3C-6A4A-A3CB-C0046F671D3D}"/>
              </a:ext>
            </a:extLst>
          </p:cNvPr>
          <p:cNvSpPr txBox="1"/>
          <p:nvPr/>
        </p:nvSpPr>
        <p:spPr>
          <a:xfrm>
            <a:off x="9965249" y="793469"/>
            <a:ext cx="1648045" cy="1323439"/>
          </a:xfrm>
          <a:prstGeom prst="rect">
            <a:avLst/>
          </a:prstGeom>
          <a:noFill/>
        </p:spPr>
        <p:txBody>
          <a:bodyPr wrap="square" rtlCol="0">
            <a:spAutoFit/>
          </a:bodyPr>
          <a:lstStyle/>
          <a:p>
            <a:pPr algn="ctr"/>
            <a:r>
              <a:rPr lang="en-US" sz="4000" b="1" dirty="0"/>
              <a:t>Go Away!</a:t>
            </a:r>
          </a:p>
        </p:txBody>
      </p:sp>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747098271"/>
              </p:ext>
            </p:extLst>
          </p:nvPr>
        </p:nvGraphicFramePr>
        <p:xfrm>
          <a:off x="426593" y="1258568"/>
          <a:ext cx="5772150" cy="435864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You’ve discovered that your close friends have started a chat group without you. It’s made you feel left out.</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CA6303C8-B8CE-3B4F-AC86-300D0EF932D5}"/>
              </a:ext>
            </a:extLst>
          </p:cNvPr>
          <p:cNvPicPr>
            <a:picLocks noChangeAspect="1"/>
          </p:cNvPicPr>
          <p:nvPr/>
        </p:nvPicPr>
        <p:blipFill>
          <a:blip r:embed="rId2"/>
          <a:stretch>
            <a:fillRect/>
          </a:stretch>
        </p:blipFill>
        <p:spPr>
          <a:xfrm>
            <a:off x="8677159" y="1673134"/>
            <a:ext cx="2085618" cy="3529508"/>
          </a:xfrm>
          <a:prstGeom prst="rect">
            <a:avLst/>
          </a:prstGeom>
        </p:spPr>
      </p:pic>
    </p:spTree>
    <p:extLst>
      <p:ext uri="{BB962C8B-B14F-4D97-AF65-F5344CB8AC3E}">
        <p14:creationId xmlns:p14="http://schemas.microsoft.com/office/powerpoint/2010/main" val="427794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745958954"/>
              </p:ext>
            </p:extLst>
          </p:nvPr>
        </p:nvGraphicFramePr>
        <p:xfrm>
          <a:off x="197993" y="1356540"/>
          <a:ext cx="5500678" cy="4358640"/>
        </p:xfrm>
        <a:graphic>
          <a:graphicData uri="http://schemas.openxmlformats.org/drawingml/2006/table">
            <a:tbl>
              <a:tblPr/>
              <a:tblGrid>
                <a:gridCol w="550067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Two of your friends are upset with one another and they are demanding that you choose between them.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18E62EAE-862C-E04C-BD6E-2C8884AC0AB7}"/>
              </a:ext>
            </a:extLst>
          </p:cNvPr>
          <p:cNvPicPr>
            <a:picLocks noChangeAspect="1"/>
          </p:cNvPicPr>
          <p:nvPr/>
        </p:nvPicPr>
        <p:blipFill>
          <a:blip r:embed="rId2"/>
          <a:stretch>
            <a:fillRect/>
          </a:stretch>
        </p:blipFill>
        <p:spPr>
          <a:xfrm>
            <a:off x="7901796" y="2694184"/>
            <a:ext cx="2193378" cy="3008061"/>
          </a:xfrm>
          <a:prstGeom prst="rect">
            <a:avLst/>
          </a:prstGeom>
        </p:spPr>
      </p:pic>
      <p:pic>
        <p:nvPicPr>
          <p:cNvPr id="6" name="Picture 5">
            <a:extLst>
              <a:ext uri="{FF2B5EF4-FFF2-40B4-BE49-F238E27FC236}">
                <a16:creationId xmlns:a16="http://schemas.microsoft.com/office/drawing/2014/main" id="{82EE4B2F-1776-8643-B670-93DDFF604F3B}"/>
              </a:ext>
            </a:extLst>
          </p:cNvPr>
          <p:cNvPicPr>
            <a:picLocks noChangeAspect="1"/>
          </p:cNvPicPr>
          <p:nvPr/>
        </p:nvPicPr>
        <p:blipFill>
          <a:blip r:embed="rId3"/>
          <a:stretch>
            <a:fillRect/>
          </a:stretch>
        </p:blipFill>
        <p:spPr>
          <a:xfrm>
            <a:off x="9829413" y="2056589"/>
            <a:ext cx="2070340" cy="3617646"/>
          </a:xfrm>
          <a:prstGeom prst="rect">
            <a:avLst/>
          </a:prstGeom>
        </p:spPr>
      </p:pic>
      <p:pic>
        <p:nvPicPr>
          <p:cNvPr id="8" name="Picture 7">
            <a:extLst>
              <a:ext uri="{FF2B5EF4-FFF2-40B4-BE49-F238E27FC236}">
                <a16:creationId xmlns:a16="http://schemas.microsoft.com/office/drawing/2014/main" id="{179222FB-7061-2E4D-890C-F1D28E5B356A}"/>
              </a:ext>
            </a:extLst>
          </p:cNvPr>
          <p:cNvPicPr>
            <a:picLocks noChangeAspect="1"/>
          </p:cNvPicPr>
          <p:nvPr/>
        </p:nvPicPr>
        <p:blipFill>
          <a:blip r:embed="rId4"/>
          <a:stretch>
            <a:fillRect/>
          </a:stretch>
        </p:blipFill>
        <p:spPr>
          <a:xfrm>
            <a:off x="6037712" y="2056589"/>
            <a:ext cx="2086369" cy="3645656"/>
          </a:xfrm>
          <a:prstGeom prst="rect">
            <a:avLst/>
          </a:prstGeom>
        </p:spPr>
      </p:pic>
    </p:spTree>
    <p:extLst>
      <p:ext uri="{BB962C8B-B14F-4D97-AF65-F5344CB8AC3E}">
        <p14:creationId xmlns:p14="http://schemas.microsoft.com/office/powerpoint/2010/main" val="506602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914400"/>
            <a:ext cx="5105250" cy="5047536"/>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dirty="0">
                <a:latin typeface="+mj-lt"/>
              </a:rPr>
              <a:t>As a class or individually you may have more scenarios that you can think of that you would like to discuss and look at how you can resolve. </a:t>
            </a:r>
          </a:p>
          <a:p>
            <a:endParaRPr lang="en-GB" sz="2300" dirty="0">
              <a:latin typeface="+mj-lt"/>
            </a:endParaRPr>
          </a:p>
          <a:p>
            <a:r>
              <a:rPr lang="en-GB" sz="2300" dirty="0">
                <a:latin typeface="+mj-lt"/>
              </a:rPr>
              <a:t>Use the template provided to write the scenario and provide to your teacher. If it is too tricky to write you could just draw and describe it instead.  </a:t>
            </a:r>
          </a:p>
          <a:p>
            <a:r>
              <a:rPr lang="en-GB" sz="2300" dirty="0">
                <a:latin typeface="+mj-lt"/>
              </a:rPr>
              <a:t> </a:t>
            </a:r>
          </a:p>
          <a:p>
            <a:r>
              <a:rPr lang="en-GB" sz="2300" dirty="0">
                <a:latin typeface="+mj-lt"/>
              </a:rPr>
              <a:t>This task should of course be anonymous but used as a way to help everyone figure out different strategies to help solve disagreements you may face. </a:t>
            </a:r>
          </a:p>
        </p:txBody>
      </p:sp>
      <p:pic>
        <p:nvPicPr>
          <p:cNvPr id="2" name="Picture 1">
            <a:extLst>
              <a:ext uri="{FF2B5EF4-FFF2-40B4-BE49-F238E27FC236}">
                <a16:creationId xmlns:a16="http://schemas.microsoft.com/office/drawing/2014/main" id="{21BF7FB4-524B-B245-9ABD-C474DFDAEADD}"/>
              </a:ext>
            </a:extLst>
          </p:cNvPr>
          <p:cNvPicPr>
            <a:picLocks noChangeAspect="1"/>
          </p:cNvPicPr>
          <p:nvPr/>
        </p:nvPicPr>
        <p:blipFill>
          <a:blip r:embed="rId2"/>
          <a:stretch>
            <a:fillRect/>
          </a:stretch>
        </p:blipFill>
        <p:spPr>
          <a:xfrm>
            <a:off x="5788514" y="1077686"/>
            <a:ext cx="6256528" cy="43189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24872" y="1326806"/>
            <a:ext cx="5203614" cy="415498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What are some of the ways we can resolve a friendship disagreement? </a:t>
            </a:r>
          </a:p>
          <a:p>
            <a:endParaRPr lang="en-GB" sz="2400" dirty="0">
              <a:solidFill>
                <a:srgbClr val="000000"/>
              </a:solidFill>
              <a:latin typeface="+mj-lt"/>
            </a:endParaRPr>
          </a:p>
          <a:p>
            <a:r>
              <a:rPr lang="en-GB" sz="2400" dirty="0">
                <a:solidFill>
                  <a:srgbClr val="000000"/>
                </a:solidFill>
                <a:latin typeface="+mj-lt"/>
              </a:rPr>
              <a:t>Who would like to share some of the new scenarios that you thought of and how to resolve them?</a:t>
            </a:r>
          </a:p>
          <a:p>
            <a:endParaRPr lang="en-GB" sz="2400" dirty="0">
              <a:solidFill>
                <a:srgbClr val="000000"/>
              </a:solidFill>
              <a:latin typeface="+mj-lt"/>
            </a:endParaRPr>
          </a:p>
          <a:p>
            <a:r>
              <a:rPr lang="en-GB" sz="2400" dirty="0">
                <a:solidFill>
                  <a:srgbClr val="000000"/>
                </a:solidFill>
                <a:latin typeface="+mj-lt"/>
              </a:rPr>
              <a:t>What should you do if a friend continues to do the wrong thing?</a:t>
            </a:r>
            <a:endParaRPr lang="en-GB" sz="2400" dirty="0">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0696" y="1828124"/>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59166" y="1708600"/>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57021" y="1758203"/>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39366" y="1838227"/>
            <a:ext cx="4430598" cy="3046988"/>
          </a:xfrm>
          <a:prstGeom prst="rect">
            <a:avLst/>
          </a:prstGeom>
          <a:noFill/>
        </p:spPr>
        <p:txBody>
          <a:bodyPr wrap="square" rtlCol="0">
            <a:spAutoFit/>
          </a:bodyPr>
          <a:lstStyle/>
          <a:p>
            <a:r>
              <a:rPr lang="en-AU" sz="2400" b="1" dirty="0"/>
              <a:t>Learning Objective: </a:t>
            </a:r>
            <a:r>
              <a:rPr lang="en-AU" sz="2400" b="1" i="1" dirty="0"/>
              <a:t>To look at ways to solve friendship disputes</a:t>
            </a:r>
          </a:p>
          <a:p>
            <a:endParaRPr lang="en-AU" sz="2400" b="1" i="1" dirty="0"/>
          </a:p>
          <a:p>
            <a:pPr>
              <a:buFont typeface="Arial"/>
              <a:buChar char="•"/>
            </a:pPr>
            <a:r>
              <a:rPr lang="en-GB" sz="2400" dirty="0"/>
              <a:t>I know that my friends and I  might have different friendship groups</a:t>
            </a:r>
            <a:endParaRPr lang="en-GB" sz="2400" u="sng" dirty="0"/>
          </a:p>
          <a:p>
            <a:pPr>
              <a:buFont typeface="Arial"/>
              <a:buChar char="•"/>
            </a:pPr>
            <a:r>
              <a:rPr lang="en-GB" sz="2400" dirty="0"/>
              <a:t>I can use strategies to solve arguments with my friends</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50365" y="286603"/>
            <a:ext cx="7025725" cy="57066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896308"/>
            <a:ext cx="11848563" cy="5447645"/>
          </a:xfrm>
          <a:prstGeom prst="rect">
            <a:avLst/>
          </a:prstGeom>
          <a:ln w="25400">
            <a:solidFill>
              <a:schemeClr val="accent5"/>
            </a:solidFill>
          </a:ln>
        </p:spPr>
        <p:txBody>
          <a:bodyPr wrap="square">
            <a:spAutoFit/>
          </a:bodyPr>
          <a:lstStyle/>
          <a:p>
            <a:r>
              <a:rPr lang="en-AU" sz="2000" b="1" dirty="0"/>
              <a:t>KS1 Learning opportunities in Relationships</a:t>
            </a:r>
          </a:p>
          <a:p>
            <a:r>
              <a:rPr lang="en-AU" i="1" dirty="0"/>
              <a:t>Pupils learn... </a:t>
            </a:r>
          </a:p>
          <a:p>
            <a:endParaRPr lang="en-AU" i="1" dirty="0"/>
          </a:p>
          <a:p>
            <a:r>
              <a:rPr lang="en-AU" b="1" dirty="0"/>
              <a:t>R6. </a:t>
            </a:r>
            <a:r>
              <a:rPr lang="en-AU" dirty="0"/>
              <a:t>About how people make friends and what makes a good friendship</a:t>
            </a:r>
          </a:p>
          <a:p>
            <a:r>
              <a:rPr lang="en-AU" b="1" dirty="0"/>
              <a:t>R8. </a:t>
            </a:r>
            <a:r>
              <a:rPr lang="en-AU" dirty="0"/>
              <a:t>Simple strategies to resolve arguments between friends positively</a:t>
            </a:r>
          </a:p>
          <a:p>
            <a:r>
              <a:rPr lang="en-AU" b="1" dirty="0"/>
              <a:t>R9. </a:t>
            </a:r>
            <a:r>
              <a:rPr lang="en-AU" dirty="0"/>
              <a:t>How to ask for help if a friendship is making them feel unhappy </a:t>
            </a:r>
            <a:endParaRPr lang="en-AU" sz="2000" dirty="0"/>
          </a:p>
          <a:p>
            <a:endParaRPr lang="en-AU" sz="2000" dirty="0">
              <a:effectLst/>
            </a:endParaRPr>
          </a:p>
          <a:p>
            <a:r>
              <a:rPr lang="en-AU" sz="2000" b="1" dirty="0"/>
              <a:t>KS2 Learning opportunities in Relationships</a:t>
            </a:r>
          </a:p>
          <a:p>
            <a:r>
              <a:rPr lang="en-AU" i="1" dirty="0"/>
              <a:t>Pupils learn... </a:t>
            </a:r>
          </a:p>
          <a:p>
            <a:endParaRPr lang="en-AU" sz="2000" dirty="0"/>
          </a:p>
          <a:p>
            <a:r>
              <a:rPr lang="en-AU" sz="2000" b="1" dirty="0"/>
              <a:t>R10. </a:t>
            </a:r>
            <a:r>
              <a:rPr lang="en-AU" sz="2000" dirty="0"/>
              <a:t>About the importance of friendships; strategies for building positive friendships; how positive friendships support wellbeing</a:t>
            </a:r>
          </a:p>
          <a:p>
            <a:r>
              <a:rPr lang="en-AU" sz="2000" b="1" dirty="0"/>
              <a:t>R11. </a:t>
            </a:r>
            <a:r>
              <a:rPr lang="en-AU" sz="2000" dirty="0"/>
              <a:t>What constitutes a positive healthy friendship…; that the same principles apply to online friendships as to face to face. </a:t>
            </a:r>
          </a:p>
          <a:p>
            <a:r>
              <a:rPr lang="en-AU" sz="2000" b="1" dirty="0"/>
              <a:t>R16: </a:t>
            </a:r>
            <a:r>
              <a:rPr lang="en-AU" sz="2000" dirty="0"/>
              <a:t>How friendships can change over time, about making new friends and the benefits of having different types of friends</a:t>
            </a:r>
          </a:p>
          <a:p>
            <a:r>
              <a:rPr lang="en-AU" sz="2000" b="1" dirty="0"/>
              <a:t>R17</a:t>
            </a:r>
            <a:r>
              <a:rPr lang="en-AU" sz="2000" dirty="0"/>
              <a:t>. That friendships have ups and downs; strategies to resolve disputes and reconcile differences positive and safely.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5262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91429821"/>
              </p:ext>
            </p:extLst>
          </p:nvPr>
        </p:nvGraphicFramePr>
        <p:xfrm>
          <a:off x="334599" y="911467"/>
          <a:ext cx="5647102" cy="4358640"/>
        </p:xfrm>
        <a:graphic>
          <a:graphicData uri="http://schemas.openxmlformats.org/drawingml/2006/table">
            <a:tbl>
              <a:tblPr/>
              <a:tblGrid>
                <a:gridCol w="5647102">
                  <a:extLst>
                    <a:ext uri="{9D8B030D-6E8A-4147-A177-3AD203B41FA5}">
                      <a16:colId xmlns:a16="http://schemas.microsoft.com/office/drawing/2014/main" val="20000"/>
                    </a:ext>
                  </a:extLst>
                </a:gridCol>
              </a:tblGrid>
              <a:tr h="0">
                <a:tc>
                  <a:txBody>
                    <a:bodyPr/>
                    <a:lstStyle/>
                    <a:p>
                      <a:r>
                        <a:rPr lang="en-GB" sz="4000" kern="1200" dirty="0">
                          <a:solidFill>
                            <a:srgbClr val="000000"/>
                          </a:solidFill>
                          <a:effectLst/>
                          <a:latin typeface="+mj-lt"/>
                          <a:ea typeface="+mn-ea"/>
                          <a:cs typeface="+mn-cs"/>
                        </a:rPr>
                        <a:t>During the previous lesson we looked at what makes a good friend. Let’s remind ourselves by discussing with the person next to us, </a:t>
                      </a:r>
                      <a:r>
                        <a:rPr lang="en-GB" sz="4000" b="1" kern="1200" dirty="0">
                          <a:solidFill>
                            <a:srgbClr val="000000"/>
                          </a:solidFill>
                          <a:effectLst/>
                          <a:latin typeface="+mj-lt"/>
                          <a:ea typeface="+mn-ea"/>
                          <a:cs typeface="+mn-cs"/>
                        </a:rPr>
                        <a:t>what makes a good friend?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6E5A80C-8AC3-A140-A086-0BB8F38164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27735" y="2108869"/>
            <a:ext cx="1047215" cy="2316103"/>
          </a:xfrm>
          <a:prstGeom prst="rect">
            <a:avLst/>
          </a:prstGeom>
        </p:spPr>
      </p:pic>
      <p:pic>
        <p:nvPicPr>
          <p:cNvPr id="5" name="Picture 4">
            <a:extLst>
              <a:ext uri="{FF2B5EF4-FFF2-40B4-BE49-F238E27FC236}">
                <a16:creationId xmlns:a16="http://schemas.microsoft.com/office/drawing/2014/main" id="{17E4A36C-5368-8D44-97FA-36B7AA885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6588" y="1989345"/>
            <a:ext cx="1057516" cy="2272870"/>
          </a:xfrm>
          <a:prstGeom prst="rect">
            <a:avLst/>
          </a:prstGeom>
        </p:spPr>
      </p:pic>
      <p:pic>
        <p:nvPicPr>
          <p:cNvPr id="6" name="Picture 5">
            <a:extLst>
              <a:ext uri="{FF2B5EF4-FFF2-40B4-BE49-F238E27FC236}">
                <a16:creationId xmlns:a16="http://schemas.microsoft.com/office/drawing/2014/main" id="{E52EB678-B13B-1D47-827A-D6CEEB97D3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64443" y="2038948"/>
            <a:ext cx="1198152" cy="2429740"/>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72753662"/>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Different Friends</a:t>
                      </a:r>
                      <a:endParaRPr lang="en-GB" sz="4800"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9880306"/>
              </p:ext>
            </p:extLst>
          </p:nvPr>
        </p:nvGraphicFramePr>
        <p:xfrm>
          <a:off x="312293" y="1291978"/>
          <a:ext cx="5612257" cy="4846320"/>
        </p:xfrm>
        <a:graphic>
          <a:graphicData uri="http://schemas.openxmlformats.org/drawingml/2006/table">
            <a:tbl>
              <a:tblPr/>
              <a:tblGrid>
                <a:gridCol w="5612257">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The friends we have can come from different places and you might not see them everyday at school. </a:t>
                      </a:r>
                    </a:p>
                    <a:p>
                      <a:pPr marL="0" algn="l" defTabSz="914400" rtl="0" eaLnBrk="1" latinLnBrk="0" hangingPunct="1"/>
                      <a:endParaRPr lang="en-GB" sz="2400" kern="1200" dirty="0">
                        <a:solidFill>
                          <a:srgbClr val="000000"/>
                        </a:solidFill>
                        <a:effectLst/>
                        <a:latin typeface="+mj-lt"/>
                        <a:ea typeface="+mn-ea"/>
                        <a:cs typeface="+mn-cs"/>
                      </a:endParaRPr>
                    </a:p>
                    <a:p>
                      <a:pPr marL="0" algn="l" defTabSz="914400" rtl="0" eaLnBrk="1" latinLnBrk="0" hangingPunct="1"/>
                      <a:r>
                        <a:rPr lang="en-GB" sz="2400" kern="1200" dirty="0">
                          <a:solidFill>
                            <a:srgbClr val="000000"/>
                          </a:solidFill>
                          <a:effectLst/>
                          <a:latin typeface="+mj-lt"/>
                          <a:ea typeface="+mn-ea"/>
                          <a:cs typeface="+mn-cs"/>
                        </a:rPr>
                        <a:t>For example, you may have friends you have from a club you attend after school, you may have friends from school or you may even have relatives you consider friends.  </a:t>
                      </a:r>
                    </a:p>
                    <a:p>
                      <a:pPr marL="0" algn="l" defTabSz="914400" rtl="0" eaLnBrk="1" latinLnBrk="0" hangingPunct="1"/>
                      <a:endParaRPr lang="en-GB" sz="2400" kern="1200" dirty="0">
                        <a:solidFill>
                          <a:srgbClr val="000000"/>
                        </a:solidFill>
                        <a:effectLst/>
                        <a:latin typeface="+mj-lt"/>
                        <a:ea typeface="+mn-ea"/>
                        <a:cs typeface="+mn-cs"/>
                      </a:endParaRPr>
                    </a:p>
                    <a:p>
                      <a:pPr marL="0" algn="l" defTabSz="914400" rtl="0" eaLnBrk="1" latinLnBrk="0" hangingPunct="1"/>
                      <a:r>
                        <a:rPr lang="en-GB" sz="2400" kern="1200" dirty="0">
                          <a:solidFill>
                            <a:srgbClr val="000000"/>
                          </a:solidFill>
                          <a:effectLst/>
                          <a:latin typeface="+mj-lt"/>
                          <a:ea typeface="+mn-ea"/>
                          <a:cs typeface="+mn-cs"/>
                        </a:rPr>
                        <a:t>Think about the friends you have and where you met them. </a:t>
                      </a:r>
                      <a:r>
                        <a:rPr lang="en-GB" sz="2400" b="1" kern="1200" dirty="0">
                          <a:solidFill>
                            <a:srgbClr val="000000"/>
                          </a:solidFill>
                          <a:effectLst/>
                          <a:latin typeface="+mj-lt"/>
                          <a:ea typeface="+mn-ea"/>
                          <a:cs typeface="+mn-cs"/>
                        </a:rPr>
                        <a:t>Did they all come from the same place?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a:stretch>
            <a:fillRect/>
          </a:stretch>
        </p:blipFill>
        <p:spPr>
          <a:xfrm>
            <a:off x="5924551" y="0"/>
            <a:ext cx="5743368" cy="4392386"/>
          </a:xfrm>
          <a:prstGeom prst="rect">
            <a:avLst/>
          </a:prstGeom>
        </p:spPr>
      </p:pic>
    </p:spTree>
    <p:extLst>
      <p:ext uri="{BB962C8B-B14F-4D97-AF65-F5344CB8AC3E}">
        <p14:creationId xmlns:p14="http://schemas.microsoft.com/office/powerpoint/2010/main" val="2546586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81016630"/>
              </p:ext>
            </p:extLst>
          </p:nvPr>
        </p:nvGraphicFramePr>
        <p:xfrm>
          <a:off x="312293" y="162315"/>
          <a:ext cx="4860798" cy="155448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Friends can come and go</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4410" y="0"/>
            <a:ext cx="5048250" cy="3860777"/>
          </a:xfrm>
          <a:prstGeom prst="rect">
            <a:avLst/>
          </a:prstGeom>
        </p:spPr>
      </p:pic>
      <p:graphicFrame>
        <p:nvGraphicFramePr>
          <p:cNvPr id="8" name="Table 7">
            <a:extLst>
              <a:ext uri="{FF2B5EF4-FFF2-40B4-BE49-F238E27FC236}">
                <a16:creationId xmlns:a16="http://schemas.microsoft.com/office/drawing/2014/main" id="{556EEA8B-735D-E64D-905C-67255E6C4273}"/>
              </a:ext>
            </a:extLst>
          </p:cNvPr>
          <p:cNvGraphicFramePr>
            <a:graphicFrameLocks noGrp="1"/>
          </p:cNvGraphicFramePr>
          <p:nvPr>
            <p:extLst>
              <p:ext uri="{D42A27DB-BD31-4B8C-83A1-F6EECF244321}">
                <p14:modId xmlns:p14="http://schemas.microsoft.com/office/powerpoint/2010/main" val="870533407"/>
              </p:ext>
            </p:extLst>
          </p:nvPr>
        </p:nvGraphicFramePr>
        <p:xfrm>
          <a:off x="312294" y="2235153"/>
          <a:ext cx="5612258" cy="3749040"/>
        </p:xfrm>
        <a:graphic>
          <a:graphicData uri="http://schemas.openxmlformats.org/drawingml/2006/table">
            <a:tbl>
              <a:tblPr/>
              <a:tblGrid>
                <a:gridCol w="561225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You may notice some friends may remain friends for a long time whereas others may be in your friendship bubble for a short period of time. This is all completely normal and especially happens as we grow and change schools.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Have you experienced having a friend when you were younger but now you’re not as close?</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43191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77959152"/>
              </p:ext>
            </p:extLst>
          </p:nvPr>
        </p:nvGraphicFramePr>
        <p:xfrm>
          <a:off x="312293" y="1311028"/>
          <a:ext cx="5772150" cy="44805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Naturally you may experience disagreements with your friends and it is normal to experience feelings of anger or jealousy but it is important we learn how to deal with these emotions and scenarios so we can move on.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Different scenarios will require different reactions but it is important that we deal with the issue if it is still upsetting us. </a:t>
                      </a:r>
                    </a:p>
                    <a:p>
                      <a:pPr marL="0" algn="l" defTabSz="914400" rtl="0" eaLnBrk="1" latinLnBrk="0" hangingPunct="1"/>
                      <a:endParaRPr lang="en-GB" sz="2400" b="1"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Let’s look at one strategy first.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EB57B609-56CA-ED41-8D86-0EED27B53986}"/>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9" name="Picture 8">
            <a:extLst>
              <a:ext uri="{FF2B5EF4-FFF2-40B4-BE49-F238E27FC236}">
                <a16:creationId xmlns:a16="http://schemas.microsoft.com/office/drawing/2014/main" id="{A186DEEE-0681-844F-B87D-62F9BDE28AC8}"/>
              </a:ext>
            </a:extLst>
          </p:cNvPr>
          <p:cNvPicPr>
            <a:picLocks noChangeAspect="1"/>
          </p:cNvPicPr>
          <p:nvPr/>
        </p:nvPicPr>
        <p:blipFill>
          <a:blip r:embed="rId3"/>
          <a:stretch>
            <a:fillRect/>
          </a:stretch>
        </p:blipFill>
        <p:spPr>
          <a:xfrm>
            <a:off x="9656884" y="1557349"/>
            <a:ext cx="2070340" cy="3617646"/>
          </a:xfrm>
          <a:prstGeom prst="rect">
            <a:avLst/>
          </a:prstGeom>
        </p:spPr>
      </p:pic>
    </p:spTree>
    <p:extLst>
      <p:ext uri="{BB962C8B-B14F-4D97-AF65-F5344CB8AC3E}">
        <p14:creationId xmlns:p14="http://schemas.microsoft.com/office/powerpoint/2010/main" val="3109654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69579200"/>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80666790"/>
              </p:ext>
            </p:extLst>
          </p:nvPr>
        </p:nvGraphicFramePr>
        <p:xfrm>
          <a:off x="312293" y="1311028"/>
          <a:ext cx="5772150" cy="338328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u="sng" kern="1200" dirty="0">
                          <a:solidFill>
                            <a:srgbClr val="000000"/>
                          </a:solidFill>
                          <a:effectLst/>
                          <a:latin typeface="+mj-lt"/>
                          <a:ea typeface="+mn-ea"/>
                          <a:cs typeface="+mn-cs"/>
                        </a:rPr>
                        <a:t>Activity: </a:t>
                      </a:r>
                    </a:p>
                    <a:p>
                      <a:pPr marL="0" algn="l" defTabSz="914400" rtl="0" eaLnBrk="1" latinLnBrk="0" hangingPunct="1"/>
                      <a:r>
                        <a:rPr lang="en-GB" sz="2400" b="0" kern="1200" dirty="0">
                          <a:solidFill>
                            <a:srgbClr val="000000"/>
                          </a:solidFill>
                          <a:effectLst/>
                          <a:latin typeface="+mj-lt"/>
                          <a:ea typeface="+mn-ea"/>
                          <a:cs typeface="+mn-cs"/>
                        </a:rPr>
                        <a:t>On the next couple of slides you will see an image. I would like you to discuss what you see.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u="sng" kern="1200" dirty="0">
                          <a:solidFill>
                            <a:srgbClr val="000000"/>
                          </a:solidFill>
                          <a:effectLst/>
                          <a:latin typeface="+mj-lt"/>
                          <a:ea typeface="+mn-ea"/>
                          <a:cs typeface="+mn-cs"/>
                        </a:rPr>
                        <a:t>Teacher Extension: </a:t>
                      </a:r>
                    </a:p>
                    <a:p>
                      <a:pPr marL="0" algn="l" defTabSz="914400" rtl="0" eaLnBrk="1" latinLnBrk="0" hangingPunct="1"/>
                      <a:r>
                        <a:rPr lang="en-GB" sz="2400" b="0" kern="1200" dirty="0">
                          <a:solidFill>
                            <a:srgbClr val="000000"/>
                          </a:solidFill>
                          <a:effectLst/>
                          <a:latin typeface="+mj-lt"/>
                          <a:ea typeface="+mn-ea"/>
                          <a:cs typeface="+mn-cs"/>
                        </a:rPr>
                        <a:t>To extend this activity further please follow the engaging task in the teacher notes below.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C4465F2D-C653-314A-A815-DE8677D198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5800" y="1512958"/>
            <a:ext cx="5051850" cy="3181350"/>
          </a:xfrm>
          <a:prstGeom prst="rect">
            <a:avLst/>
          </a:prstGeom>
        </p:spPr>
      </p:pic>
    </p:spTree>
    <p:extLst>
      <p:ext uri="{BB962C8B-B14F-4D97-AF65-F5344CB8AC3E}">
        <p14:creationId xmlns:p14="http://schemas.microsoft.com/office/powerpoint/2010/main" val="3777012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52329405"/>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404033111"/>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vase or two faces?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3D953E50-7C58-D64A-94ED-2926DD0AA7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83289" y="2019300"/>
            <a:ext cx="6624881" cy="4171950"/>
          </a:xfrm>
          <a:prstGeom prst="rect">
            <a:avLst/>
          </a:prstGeom>
        </p:spPr>
      </p:pic>
    </p:spTree>
    <p:extLst>
      <p:ext uri="{BB962C8B-B14F-4D97-AF65-F5344CB8AC3E}">
        <p14:creationId xmlns:p14="http://schemas.microsoft.com/office/powerpoint/2010/main" val="3358310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00118336"/>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rabbit or a duck?</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E765579D-85F2-984E-80F8-E569AC519C3C}"/>
              </a:ext>
            </a:extLst>
          </p:cNvPr>
          <p:cNvPicPr>
            <a:picLocks noChangeAspect="1"/>
          </p:cNvPicPr>
          <p:nvPr/>
        </p:nvPicPr>
        <p:blipFill>
          <a:blip r:embed="rId3"/>
          <a:stretch>
            <a:fillRect/>
          </a:stretch>
        </p:blipFill>
        <p:spPr>
          <a:xfrm>
            <a:off x="2926905" y="1962150"/>
            <a:ext cx="6315075" cy="4210050"/>
          </a:xfrm>
          <a:prstGeom prst="rect">
            <a:avLst/>
          </a:prstGeom>
        </p:spPr>
      </p:pic>
    </p:spTree>
    <p:extLst>
      <p:ext uri="{BB962C8B-B14F-4D97-AF65-F5344CB8AC3E}">
        <p14:creationId xmlns:p14="http://schemas.microsoft.com/office/powerpoint/2010/main" val="3514649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28419</TotalTime>
  <Words>1585</Words>
  <Application>Microsoft Macintosh PowerPoint</Application>
  <PresentationFormat>Widescreen</PresentationFormat>
  <Paragraphs>149</Paragraphs>
  <Slides>20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112</cp:revision>
  <dcterms:created xsi:type="dcterms:W3CDTF">2015-12-16T03:40:36Z</dcterms:created>
  <dcterms:modified xsi:type="dcterms:W3CDTF">2025-05-11T12:07:33Z</dcterms:modified>
</cp:coreProperties>
</file>